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DM Serif Display" panose="020B0604020202020204" charset="0"/>
      <p:regular r:id="rId19"/>
      <p:italic r:id="rId20"/>
    </p:embeddedFont>
    <p:embeddedFont>
      <p:font typeface="Karla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7d9fd082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7d9fd082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7d9fd082c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7d9fd082c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7d9fd082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07d9fd082c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7d9fd082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7d9fd082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4db157b9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4db157b9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7d9fd082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7d9fd082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400509a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400509a5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db157b9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4db157b9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7d9fd082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7d9fd082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7d9fd082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07d9fd082c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d9fd082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7d9fd082c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7d9fd082c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07d9fd082c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7d9fd082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7d9fd082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7d9fd08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7d9fd08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flaticon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1800" y="5431727"/>
            <a:ext cx="800100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100" y="369850"/>
            <a:ext cx="6524900" cy="50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27" y="-876023"/>
            <a:ext cx="48196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3821550" y="412250"/>
            <a:ext cx="8679900" cy="62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883600" y="5492901"/>
            <a:ext cx="3467500" cy="789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06650" y="2905500"/>
            <a:ext cx="14475000" cy="36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80250" y="6533700"/>
            <a:ext cx="121278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3527450" y="3247250"/>
            <a:ext cx="11233200" cy="28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3527450" y="6060550"/>
            <a:ext cx="112332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842750" y="-636550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8551" y="5928301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0805">
            <a:off x="14826046" y="2281297"/>
            <a:ext cx="3144008" cy="762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39400" y="6473102"/>
            <a:ext cx="3144000" cy="40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6487823" y="-914423"/>
            <a:ext cx="4745858" cy="36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8">
            <a:off x="13313990" y="4648746"/>
            <a:ext cx="4004916" cy="911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2004666" y="2617500"/>
            <a:ext cx="3873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1426450" y="3585192"/>
            <a:ext cx="50298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26450" y="4383448"/>
            <a:ext cx="50298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7207388" y="2617500"/>
            <a:ext cx="3873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/>
          </p:nvPr>
        </p:nvSpPr>
        <p:spPr>
          <a:xfrm>
            <a:off x="6629174" y="3585192"/>
            <a:ext cx="50298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6629180" y="4383448"/>
            <a:ext cx="50298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12410116" y="2617500"/>
            <a:ext cx="3873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11831900" y="3585194"/>
            <a:ext cx="50298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11831908" y="4383448"/>
            <a:ext cx="50298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605982" y="6170040"/>
            <a:ext cx="3873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/>
          </p:nvPr>
        </p:nvSpPr>
        <p:spPr>
          <a:xfrm>
            <a:off x="4027748" y="7137734"/>
            <a:ext cx="50298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4027726" y="7935986"/>
            <a:ext cx="50298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9808572" y="6170040"/>
            <a:ext cx="38736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7"/>
          </p:nvPr>
        </p:nvSpPr>
        <p:spPr>
          <a:xfrm>
            <a:off x="9230280" y="7137734"/>
            <a:ext cx="50298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8"/>
          </p:nvPr>
        </p:nvSpPr>
        <p:spPr>
          <a:xfrm>
            <a:off x="9230274" y="7935986"/>
            <a:ext cx="50298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316400" y="-1419033"/>
            <a:ext cx="3144000" cy="762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13850" y="7113554"/>
            <a:ext cx="2374300" cy="307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16449471" y="1602321"/>
            <a:ext cx="3779958" cy="860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426450" y="3798250"/>
            <a:ext cx="50754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1426450" y="4596484"/>
            <a:ext cx="50754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3"/>
          </p:nvPr>
        </p:nvSpPr>
        <p:spPr>
          <a:xfrm>
            <a:off x="11786152" y="5777050"/>
            <a:ext cx="50754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4"/>
          </p:nvPr>
        </p:nvSpPr>
        <p:spPr>
          <a:xfrm>
            <a:off x="11786150" y="6575284"/>
            <a:ext cx="50754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5468250" y="1962426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4299" y="7507975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5115823" y="-945999"/>
            <a:ext cx="4745858" cy="36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12166002" y="-4397614"/>
            <a:ext cx="4773648" cy="87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9990">
            <a:off x="-1969644" y="1408640"/>
            <a:ext cx="3548488" cy="80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1455150" y="4128150"/>
            <a:ext cx="7344600" cy="4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2"/>
          </p:nvPr>
        </p:nvSpPr>
        <p:spPr>
          <a:xfrm>
            <a:off x="9459500" y="4128150"/>
            <a:ext cx="7402200" cy="4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397400" y="752500"/>
            <a:ext cx="3625700" cy="28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6187151" y="140850"/>
            <a:ext cx="2418850" cy="31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7">
            <a:off x="5779850" y="6553602"/>
            <a:ext cx="2543400" cy="616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8">
            <a:off x="8934690" y="6088946"/>
            <a:ext cx="4004916" cy="911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818800" y="46603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818800" y="5441116"/>
            <a:ext cx="43392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6974202" y="46603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4"/>
          </p:nvPr>
        </p:nvSpPr>
        <p:spPr>
          <a:xfrm>
            <a:off x="6974200" y="5441116"/>
            <a:ext cx="43392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5"/>
          </p:nvPr>
        </p:nvSpPr>
        <p:spPr>
          <a:xfrm>
            <a:off x="12129604" y="46603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6"/>
          </p:nvPr>
        </p:nvSpPr>
        <p:spPr>
          <a:xfrm>
            <a:off x="12129600" y="5441116"/>
            <a:ext cx="43392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46976">
            <a:off x="-970884" y="-1787538"/>
            <a:ext cx="3592868" cy="818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5579000" y="-620000"/>
            <a:ext cx="3144000" cy="40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062700" y="6190900"/>
            <a:ext cx="3448800" cy="83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1818800" y="64087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1818800" y="7207000"/>
            <a:ext cx="43392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 idx="3"/>
          </p:nvPr>
        </p:nvSpPr>
        <p:spPr>
          <a:xfrm>
            <a:off x="6974202" y="64087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4"/>
          </p:nvPr>
        </p:nvSpPr>
        <p:spPr>
          <a:xfrm>
            <a:off x="6974200" y="7207000"/>
            <a:ext cx="43392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12129604" y="6408750"/>
            <a:ext cx="43392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6"/>
          </p:nvPr>
        </p:nvSpPr>
        <p:spPr>
          <a:xfrm>
            <a:off x="12129600" y="7207000"/>
            <a:ext cx="43392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6731050" y="8989200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6436401" y="6654651"/>
            <a:ext cx="3318050" cy="30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55986">
            <a:off x="-464134" y="622901"/>
            <a:ext cx="2657568" cy="64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611223">
            <a:off x="5289200" y="8983750"/>
            <a:ext cx="5670300" cy="40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8">
            <a:off x="15142090" y="-3480254"/>
            <a:ext cx="4004916" cy="911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3973300" y="2641078"/>
            <a:ext cx="51774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3973300" y="3356844"/>
            <a:ext cx="51774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3"/>
          </p:nvPr>
        </p:nvSpPr>
        <p:spPr>
          <a:xfrm>
            <a:off x="3973302" y="4820202"/>
            <a:ext cx="51774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4"/>
          </p:nvPr>
        </p:nvSpPr>
        <p:spPr>
          <a:xfrm>
            <a:off x="3973300" y="5535968"/>
            <a:ext cx="51774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idx="5"/>
          </p:nvPr>
        </p:nvSpPr>
        <p:spPr>
          <a:xfrm>
            <a:off x="3973304" y="6999278"/>
            <a:ext cx="51774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6"/>
          </p:nvPr>
        </p:nvSpPr>
        <p:spPr>
          <a:xfrm>
            <a:off x="3973300" y="7715062"/>
            <a:ext cx="51774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282886">
            <a:off x="17218357" y="5472641"/>
            <a:ext cx="3548490" cy="807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5594400" y="588236"/>
            <a:ext cx="5008700" cy="287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3140872" y="3411301"/>
            <a:ext cx="6062568" cy="434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3248900" y="3258276"/>
            <a:ext cx="538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3248900" y="4056524"/>
            <a:ext cx="53880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3"/>
          </p:nvPr>
        </p:nvSpPr>
        <p:spPr>
          <a:xfrm>
            <a:off x="9650780" y="3258276"/>
            <a:ext cx="538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4"/>
          </p:nvPr>
        </p:nvSpPr>
        <p:spPr>
          <a:xfrm>
            <a:off x="9650778" y="4056524"/>
            <a:ext cx="53880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5"/>
          </p:nvPr>
        </p:nvSpPr>
        <p:spPr>
          <a:xfrm>
            <a:off x="3248900" y="5996326"/>
            <a:ext cx="538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6"/>
          </p:nvPr>
        </p:nvSpPr>
        <p:spPr>
          <a:xfrm>
            <a:off x="3248900" y="6794576"/>
            <a:ext cx="53880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7"/>
          </p:nvPr>
        </p:nvSpPr>
        <p:spPr>
          <a:xfrm>
            <a:off x="9650780" y="5996326"/>
            <a:ext cx="538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8"/>
          </p:nvPr>
        </p:nvSpPr>
        <p:spPr>
          <a:xfrm>
            <a:off x="9650778" y="6794576"/>
            <a:ext cx="53880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15411940" y="-2327982"/>
            <a:ext cx="2899224" cy="660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1233050" y="770550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344350" y="7468200"/>
            <a:ext cx="2631300" cy="63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1818950" y="3588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1"/>
          </p:nvPr>
        </p:nvSpPr>
        <p:spPr>
          <a:xfrm>
            <a:off x="1818950" y="4387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 idx="3"/>
          </p:nvPr>
        </p:nvSpPr>
        <p:spPr>
          <a:xfrm>
            <a:off x="6974350" y="3588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4"/>
          </p:nvPr>
        </p:nvSpPr>
        <p:spPr>
          <a:xfrm>
            <a:off x="6974350" y="4387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 idx="5"/>
          </p:nvPr>
        </p:nvSpPr>
        <p:spPr>
          <a:xfrm>
            <a:off x="1818950" y="6883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6"/>
          </p:nvPr>
        </p:nvSpPr>
        <p:spPr>
          <a:xfrm>
            <a:off x="1818950" y="7682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7"/>
          </p:nvPr>
        </p:nvSpPr>
        <p:spPr>
          <a:xfrm>
            <a:off x="6974352" y="6883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8"/>
          </p:nvPr>
        </p:nvSpPr>
        <p:spPr>
          <a:xfrm>
            <a:off x="6974350" y="7682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9"/>
          </p:nvPr>
        </p:nvSpPr>
        <p:spPr>
          <a:xfrm>
            <a:off x="12129750" y="3588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3"/>
          </p:nvPr>
        </p:nvSpPr>
        <p:spPr>
          <a:xfrm>
            <a:off x="12129750" y="4387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 idx="14"/>
          </p:nvPr>
        </p:nvSpPr>
        <p:spPr>
          <a:xfrm>
            <a:off x="12129750" y="6883950"/>
            <a:ext cx="4339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15"/>
          </p:nvPr>
        </p:nvSpPr>
        <p:spPr>
          <a:xfrm>
            <a:off x="12129750" y="7682200"/>
            <a:ext cx="4339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059469">
            <a:off x="-500813" y="382817"/>
            <a:ext cx="2641526" cy="640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654050" y="-198233"/>
            <a:ext cx="2359000" cy="305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">
            <a:off x="15956016" y="5117812"/>
            <a:ext cx="3592868" cy="81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32900" y="4667190"/>
            <a:ext cx="9622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86450" y="6350790"/>
            <a:ext cx="5115600" cy="12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6669600" y="2494816"/>
            <a:ext cx="4948800" cy="21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883291">
            <a:off x="-797206" y="3322788"/>
            <a:ext cx="5138208" cy="29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627" y="327385"/>
            <a:ext cx="3681750" cy="356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1883601" y="5492900"/>
            <a:ext cx="3467502" cy="78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63451" y="6438603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08252" y="1219434"/>
            <a:ext cx="4773648" cy="87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12759351" y="-3701750"/>
            <a:ext cx="3467502" cy="78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5280100" y="4567350"/>
            <a:ext cx="7727400" cy="27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883295" flipH="1">
            <a:off x="366284" y="6295845"/>
            <a:ext cx="4619948" cy="26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7248" y="3602567"/>
            <a:ext cx="3310384" cy="32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39246" flipH="1">
            <a:off x="-224651" y="-297150"/>
            <a:ext cx="3467502" cy="78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057767" flipH="1">
            <a:off x="14404051" y="3867753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04650" y="2435334"/>
            <a:ext cx="4773648" cy="876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subTitle" idx="1"/>
          </p:nvPr>
        </p:nvSpPr>
        <p:spPr>
          <a:xfrm>
            <a:off x="3458850" y="3470450"/>
            <a:ext cx="11370000" cy="57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160750">
            <a:off x="15066120" y="-1253513"/>
            <a:ext cx="4004916" cy="911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859426">
            <a:off x="-2292874" y="3862478"/>
            <a:ext cx="5138208" cy="29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2278" y="2939790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3023722" y="6967750"/>
            <a:ext cx="8016700" cy="57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134819">
            <a:off x="16341728" y="2313890"/>
            <a:ext cx="3848100" cy="93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2551500" y="4592800"/>
            <a:ext cx="5812200" cy="23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65182" flipH="1">
            <a:off x="15159917" y="2893997"/>
            <a:ext cx="2984570" cy="723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8732">
            <a:off x="-1592458" y="754695"/>
            <a:ext cx="4004916" cy="911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3602" y="445234"/>
            <a:ext cx="4773648" cy="876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 hasCustomPrompt="1"/>
          </p:nvPr>
        </p:nvSpPr>
        <p:spPr>
          <a:xfrm>
            <a:off x="4699700" y="1460000"/>
            <a:ext cx="8889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4699750" y="2583200"/>
            <a:ext cx="88890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 idx="2" hasCustomPrompt="1"/>
          </p:nvPr>
        </p:nvSpPr>
        <p:spPr>
          <a:xfrm>
            <a:off x="4699700" y="4124100"/>
            <a:ext cx="8889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3"/>
          </p:nvPr>
        </p:nvSpPr>
        <p:spPr>
          <a:xfrm>
            <a:off x="4699750" y="5247300"/>
            <a:ext cx="88890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title" idx="4" hasCustomPrompt="1"/>
          </p:nvPr>
        </p:nvSpPr>
        <p:spPr>
          <a:xfrm>
            <a:off x="4699700" y="6788200"/>
            <a:ext cx="8889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5"/>
          </p:nvPr>
        </p:nvSpPr>
        <p:spPr>
          <a:xfrm>
            <a:off x="4699750" y="7911400"/>
            <a:ext cx="88890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7" flipH="1">
            <a:off x="50096" y="165147"/>
            <a:ext cx="3144008" cy="762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778591">
            <a:off x="-2174500" y="1951900"/>
            <a:ext cx="6168600" cy="44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3939723" y="6668877"/>
            <a:ext cx="4745858" cy="36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4604500" y="5256450"/>
            <a:ext cx="2786600" cy="2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">
            <a:off x="14680690" y="584246"/>
            <a:ext cx="4004916" cy="911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ctrTitle"/>
          </p:nvPr>
        </p:nvSpPr>
        <p:spPr>
          <a:xfrm>
            <a:off x="5466650" y="1079000"/>
            <a:ext cx="7354800" cy="19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>
            <a:off x="5466750" y="3062700"/>
            <a:ext cx="73548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5466350" y="6541400"/>
            <a:ext cx="73554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1181530" y="2582233"/>
            <a:ext cx="5573076" cy="432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79387" y="386643"/>
            <a:ext cx="4116582" cy="398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-1978151" y="6183698"/>
            <a:ext cx="8066606" cy="5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46973">
            <a:off x="15180357" y="3957773"/>
            <a:ext cx="3349338" cy="762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665179">
            <a:off x="13598349" y="-1583052"/>
            <a:ext cx="3538970" cy="858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13912450" y="-72050"/>
            <a:ext cx="3848100" cy="9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12344750" y="1316903"/>
            <a:ext cx="7621900" cy="546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311356" y="2052340"/>
            <a:ext cx="3548488" cy="80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4357200" y="321536"/>
            <a:ext cx="5008700" cy="287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11118478" y="-3352566"/>
            <a:ext cx="4773648" cy="87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64850" y="4211999"/>
            <a:ext cx="5573076" cy="432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239571" y="6744671"/>
            <a:ext cx="4116582" cy="398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3291201" y="7396101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14441500" y="7187500"/>
            <a:ext cx="3144000" cy="40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798358" y="-1309605"/>
            <a:ext cx="4004916" cy="9118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426450" y="2375200"/>
            <a:ext cx="154350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400"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4036800" y="-3538849"/>
            <a:ext cx="3467500" cy="789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4286175" y="3389474"/>
            <a:ext cx="7076950" cy="40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1450" y="5442800"/>
            <a:ext cx="3332300" cy="32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566700" y="6811652"/>
            <a:ext cx="71130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9608246" y="6811652"/>
            <a:ext cx="71130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1566996" y="5988850"/>
            <a:ext cx="71130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9608224" y="5988850"/>
            <a:ext cx="71130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767750" y="6249600"/>
            <a:ext cx="4384200" cy="99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50512">
            <a:off x="-1184899" y="2963500"/>
            <a:ext cx="3460750" cy="319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8519">
            <a:off x="-3096821" y="776151"/>
            <a:ext cx="6062566" cy="434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5450650" y="1197000"/>
            <a:ext cx="4262300" cy="33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2779548" y="1545586"/>
            <a:ext cx="4773648" cy="87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63050" y="-3493250"/>
            <a:ext cx="2892100" cy="65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1801" y="-666349"/>
            <a:ext cx="3460750" cy="31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850726" y="3106700"/>
            <a:ext cx="7282200" cy="12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850726" y="4310500"/>
            <a:ext cx="7282200" cy="28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883291">
            <a:off x="13998994" y="-386362"/>
            <a:ext cx="5138208" cy="29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9001" y="7971377"/>
            <a:ext cx="3681750" cy="3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7877" y="-336515"/>
            <a:ext cx="3681750" cy="356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52" y="-1762716"/>
            <a:ext cx="4773648" cy="876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020200" y="2857500"/>
            <a:ext cx="8247600" cy="45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9683102" y="-3658566"/>
            <a:ext cx="4773648" cy="87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5181">
            <a:off x="7400" y="-1243300"/>
            <a:ext cx="3848100" cy="9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50">
            <a:off x="1126192" y="2540095"/>
            <a:ext cx="4004916" cy="911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40574">
            <a:off x="14292444" y="6452338"/>
            <a:ext cx="5138208" cy="29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374500" y="7015250"/>
            <a:ext cx="2786600" cy="2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5367300" y="3409626"/>
            <a:ext cx="7553400" cy="12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5367000" y="4707800"/>
            <a:ext cx="7554000" cy="2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3670550" y="-4582900"/>
            <a:ext cx="3848100" cy="9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1237700" y="-2967199"/>
            <a:ext cx="7621900" cy="546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1580507" y="4972941"/>
            <a:ext cx="3548490" cy="807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4506950" y="7113136"/>
            <a:ext cx="5008700" cy="287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14709830" y="4817547"/>
            <a:ext cx="3394956" cy="328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426450" y="4847150"/>
            <a:ext cx="5149800" cy="4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375200"/>
            <a:ext cx="154350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docs.google.com/spreadsheets/d/15zzexxlOI7rSyWslqTOyQqFSKpEyZn1-LAItbwAo4jk/copy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ctrTitle"/>
          </p:nvPr>
        </p:nvSpPr>
        <p:spPr>
          <a:xfrm>
            <a:off x="1906650" y="2905500"/>
            <a:ext cx="14475000" cy="3628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/>
              <a:t>Hito 4 </a:t>
            </a:r>
            <a:endParaRPr/>
          </a:p>
          <a:p>
            <a:r>
              <a:rPr lang="en"/>
              <a:t>Prototipo de Baja Resolución</a:t>
            </a:r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1"/>
          </p:nvPr>
        </p:nvSpPr>
        <p:spPr>
          <a:xfrm>
            <a:off x="5367000" y="6533700"/>
            <a:ext cx="7554000" cy="287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lnSpc>
                <a:spcPct val="115000"/>
              </a:lnSpc>
              <a:buSzPts val="1100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Asesora: MSc PhD Candidate Rossana Rivas Tarazona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indent="0"/>
            <a:endParaRPr/>
          </a:p>
          <a:p>
            <a:pPr marL="0" indent="0">
              <a:lnSpc>
                <a:spcPct val="115000"/>
              </a:lnSpc>
              <a:buSzPts val="1100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Integrantes: Marco Castillo, Diego Salvatierra, Hans Trujillo, Rodrigo Tuesta, Carlos Zegarra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indent="0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00" y="3538450"/>
            <a:ext cx="8844700" cy="39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3451" y="2774525"/>
            <a:ext cx="7489902" cy="47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/>
        </p:nvSpPr>
        <p:spPr>
          <a:xfrm>
            <a:off x="11864552" y="8045650"/>
            <a:ext cx="4827700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" sz="5600" b="1" dirty="0">
                <a:latin typeface="Karla"/>
                <a:ea typeface="Karla"/>
                <a:cs typeface="Karla"/>
                <a:sym typeface="Karla"/>
              </a:rPr>
              <a:t>Vista Frontal</a:t>
            </a:r>
            <a:endParaRPr sz="56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2005997" y="7861014"/>
            <a:ext cx="6024505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" sz="5600" b="1" dirty="0">
                <a:latin typeface="Karla"/>
                <a:ea typeface="Karla"/>
                <a:cs typeface="Karla"/>
                <a:sym typeface="Karla"/>
              </a:rPr>
              <a:t>Vista lateral</a:t>
            </a:r>
            <a:endParaRPr sz="5600" b="1" dirty="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579" y="1254350"/>
            <a:ext cx="16028850" cy="7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380" y="929354"/>
            <a:ext cx="13179252" cy="84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3752050" y="2609000"/>
            <a:ext cx="11678400" cy="4572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Propuesta de protocolo de uso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4346000" y="504150"/>
            <a:ext cx="6338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SzPts val="1100"/>
            </a:pPr>
            <a:r>
              <a:rPr lang="en" sz="3600"/>
              <a:t>Colocación del dispositivo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subTitle" idx="1"/>
          </p:nvPr>
        </p:nvSpPr>
        <p:spPr>
          <a:xfrm>
            <a:off x="4345999" y="812016"/>
            <a:ext cx="8092743" cy="1662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 algn="just">
              <a:spcBef>
                <a:spcPts val="2400"/>
              </a:spcBef>
            </a:pPr>
            <a:r>
              <a:rPr lang="en" sz="2600" dirty="0"/>
              <a:t>Se deben ajustar las correas que posee el dispositivo; el ajuste debe ser tal que no genere incomodidad, pero que permita al equipo permanecer fijo para una medición más efectiva.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2400"/>
              </a:spcBef>
              <a:spcAft>
                <a:spcPts val="2400"/>
              </a:spcAft>
              <a:buSzPts val="1100"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42"/>
          <p:cNvSpPr txBox="1">
            <a:spLocks noGrp="1"/>
          </p:cNvSpPr>
          <p:nvPr>
            <p:ph type="title" idx="3"/>
          </p:nvPr>
        </p:nvSpPr>
        <p:spPr>
          <a:xfrm>
            <a:off x="8526123" y="2923026"/>
            <a:ext cx="2782312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3600" dirty="0"/>
              <a:t>Encendido</a:t>
            </a:r>
            <a:r>
              <a:rPr lang="en" dirty="0"/>
              <a:t>.</a:t>
            </a:r>
            <a:endParaRPr dirty="0"/>
          </a:p>
        </p:txBody>
      </p:sp>
      <p:sp>
        <p:nvSpPr>
          <p:cNvPr id="334" name="Google Shape;334;p42"/>
          <p:cNvSpPr txBox="1">
            <a:spLocks noGrp="1"/>
          </p:cNvSpPr>
          <p:nvPr>
            <p:ph type="subTitle" idx="4"/>
          </p:nvPr>
        </p:nvSpPr>
        <p:spPr>
          <a:xfrm>
            <a:off x="8476343" y="3672225"/>
            <a:ext cx="6270172" cy="135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SzPts val="1100"/>
            </a:pPr>
            <a:r>
              <a:rPr lang="en" sz="2600" dirty="0"/>
              <a:t>se debe pulsar el botón rojo; una vez encendido empezará el proceso de medición por parte del sensor.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Aft>
                <a:spcPts val="2400"/>
              </a:spcAft>
            </a:pPr>
            <a:endParaRPr dirty="0"/>
          </a:p>
        </p:txBody>
      </p:sp>
      <p:sp>
        <p:nvSpPr>
          <p:cNvPr id="335" name="Google Shape;335;p42"/>
          <p:cNvSpPr txBox="1">
            <a:spLocks noGrp="1"/>
          </p:cNvSpPr>
          <p:nvPr>
            <p:ph type="title" idx="5"/>
          </p:nvPr>
        </p:nvSpPr>
        <p:spPr>
          <a:xfrm>
            <a:off x="4346004" y="4982746"/>
            <a:ext cx="54978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3600"/>
              <a:t>Envío de datos.</a:t>
            </a:r>
            <a:endParaRPr sz="3600"/>
          </a:p>
        </p:txBody>
      </p:sp>
      <p:sp>
        <p:nvSpPr>
          <p:cNvPr id="336" name="Google Shape;336;p42"/>
          <p:cNvSpPr txBox="1">
            <a:spLocks noGrp="1"/>
          </p:cNvSpPr>
          <p:nvPr>
            <p:ph type="subTitle" idx="6"/>
          </p:nvPr>
        </p:nvSpPr>
        <p:spPr>
          <a:xfrm>
            <a:off x="4345999" y="5324594"/>
            <a:ext cx="5799487" cy="135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 algn="just">
              <a:spcBef>
                <a:spcPts val="2400"/>
              </a:spcBef>
              <a:spcAft>
                <a:spcPts val="2400"/>
              </a:spcAft>
            </a:pPr>
            <a:r>
              <a:rPr lang="en" sz="2600" dirty="0"/>
              <a:t>El envío de los datos al especialista se realizará de manera automática por medio de correo electrónico.</a:t>
            </a:r>
            <a:endParaRPr sz="2600" dirty="0"/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4" r="3328"/>
          <a:stretch/>
        </p:blipFill>
        <p:spPr>
          <a:xfrm>
            <a:off x="1469451" y="882253"/>
            <a:ext cx="2571750" cy="2000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8" name="Google Shape;33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4233" y="3214275"/>
            <a:ext cx="2667820" cy="1812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9" name="Google Shape;33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9451" y="5285800"/>
            <a:ext cx="2571750" cy="1790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0" name="Google Shape;340;p42"/>
          <p:cNvSpPr txBox="1">
            <a:spLocks noGrp="1"/>
          </p:cNvSpPr>
          <p:nvPr>
            <p:ph type="title" idx="3"/>
          </p:nvPr>
        </p:nvSpPr>
        <p:spPr>
          <a:xfrm>
            <a:off x="8103402" y="7461876"/>
            <a:ext cx="60846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3600"/>
              <a:t>Apagado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41" name="Google Shape;341;p42"/>
          <p:cNvSpPr txBox="1">
            <a:spLocks noGrp="1"/>
          </p:cNvSpPr>
          <p:nvPr>
            <p:ph type="subTitle" idx="4"/>
          </p:nvPr>
        </p:nvSpPr>
        <p:spPr>
          <a:xfrm>
            <a:off x="7746529" y="8178686"/>
            <a:ext cx="7729800" cy="135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/>
            <a:r>
              <a:rPr lang="en" sz="2600" dirty="0"/>
              <a:t>Se recomienda el uso por un tiempo aproximado de una hora, posterior a ello se debe apagar el dispositivo pulsando el botón rojo.</a:t>
            </a:r>
            <a:endParaRPr sz="2600" dirty="0"/>
          </a:p>
          <a:p>
            <a:pPr marL="0" indent="0">
              <a:spcAft>
                <a:spcPts val="2400"/>
              </a:spcAft>
            </a:pPr>
            <a:endParaRPr dirty="0"/>
          </a:p>
        </p:txBody>
      </p:sp>
      <p:pic>
        <p:nvPicPr>
          <p:cNvPr id="342" name="Google Shape;34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6329" y="7720786"/>
            <a:ext cx="2538150" cy="181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3" name="Google Shape;343;p42"/>
          <p:cNvSpPr/>
          <p:nvPr/>
        </p:nvSpPr>
        <p:spPr>
          <a:xfrm>
            <a:off x="4346000" y="7242302"/>
            <a:ext cx="10239600" cy="4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/>
          </a:p>
        </p:txBody>
      </p:sp>
      <p:sp>
        <p:nvSpPr>
          <p:cNvPr id="344" name="Google Shape;344;p42"/>
          <p:cNvSpPr/>
          <p:nvPr/>
        </p:nvSpPr>
        <p:spPr>
          <a:xfrm>
            <a:off x="4346000" y="5081492"/>
            <a:ext cx="10239600" cy="4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/>
          </a:p>
        </p:txBody>
      </p:sp>
      <p:sp>
        <p:nvSpPr>
          <p:cNvPr id="345" name="Google Shape;345;p42"/>
          <p:cNvSpPr/>
          <p:nvPr/>
        </p:nvSpPr>
        <p:spPr>
          <a:xfrm>
            <a:off x="4346000" y="3098102"/>
            <a:ext cx="10239600" cy="4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3752050" y="2609000"/>
            <a:ext cx="11678400" cy="4572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Caracterización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1321764" y="615998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4400" dirty="0"/>
              <a:t>Caracterización</a:t>
            </a:r>
            <a:endParaRPr sz="4400" dirty="0"/>
          </a:p>
          <a:p>
            <a:endParaRPr dirty="0"/>
          </a:p>
        </p:txBody>
      </p:sp>
      <p:pic>
        <p:nvPicPr>
          <p:cNvPr id="356" name="Google Shape;356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724" y="2926438"/>
            <a:ext cx="4948500" cy="45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>
            <a:spLocks noGrp="1"/>
          </p:cNvSpPr>
          <p:nvPr>
            <p:ph type="subTitle" idx="4294967295"/>
          </p:nvPr>
        </p:nvSpPr>
        <p:spPr>
          <a:xfrm>
            <a:off x="1449200" y="3109194"/>
            <a:ext cx="3817200" cy="176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 algn="r">
              <a:spcAft>
                <a:spcPts val="2400"/>
              </a:spcAft>
              <a:buNone/>
            </a:pPr>
            <a:r>
              <a:rPr lang="en" sz="2400" dirty="0"/>
              <a:t>Módulo de conexión a internet</a:t>
            </a:r>
            <a:endParaRPr sz="2400" dirty="0"/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4294967295"/>
          </p:nvPr>
        </p:nvSpPr>
        <p:spPr>
          <a:xfrm>
            <a:off x="13021500" y="2997720"/>
            <a:ext cx="3817200" cy="176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" sz="2400" dirty="0"/>
              <a:t>Medicion del angulo de la rodilla</a:t>
            </a:r>
            <a:endParaRPr sz="2400" dirty="0"/>
          </a:p>
        </p:txBody>
      </p:sp>
      <p:sp>
        <p:nvSpPr>
          <p:cNvPr id="359" name="Google Shape;359;p44"/>
          <p:cNvSpPr txBox="1">
            <a:spLocks noGrp="1"/>
          </p:cNvSpPr>
          <p:nvPr>
            <p:ph type="subTitle" idx="4294967295"/>
          </p:nvPr>
        </p:nvSpPr>
        <p:spPr>
          <a:xfrm>
            <a:off x="1449150" y="5760376"/>
            <a:ext cx="3817200" cy="12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 algn="r">
              <a:spcAft>
                <a:spcPts val="2400"/>
              </a:spcAft>
              <a:buNone/>
            </a:pPr>
            <a:r>
              <a:rPr lang="en" sz="2400" dirty="0"/>
              <a:t>Pilas A2 y material de plástico ABS </a:t>
            </a:r>
            <a:endParaRPr sz="2400" dirty="0"/>
          </a:p>
        </p:txBody>
      </p:sp>
      <p:sp>
        <p:nvSpPr>
          <p:cNvPr id="360" name="Google Shape;360;p44"/>
          <p:cNvSpPr txBox="1">
            <a:spLocks noGrp="1"/>
          </p:cNvSpPr>
          <p:nvPr>
            <p:ph type="subTitle" idx="4294967295"/>
          </p:nvPr>
        </p:nvSpPr>
        <p:spPr>
          <a:xfrm>
            <a:off x="13021550" y="6235676"/>
            <a:ext cx="3817200" cy="12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2400"/>
              </a:spcAft>
              <a:buSzPts val="1100"/>
              <a:buNone/>
            </a:pPr>
            <a:r>
              <a:rPr lang="en" sz="2400" dirty="0"/>
              <a:t>Información en tiempo real</a:t>
            </a:r>
            <a:endParaRPr sz="2400" dirty="0"/>
          </a:p>
        </p:txBody>
      </p:sp>
      <p:cxnSp>
        <p:nvCxnSpPr>
          <p:cNvPr id="361" name="Google Shape;361;p44"/>
          <p:cNvCxnSpPr/>
          <p:nvPr/>
        </p:nvCxnSpPr>
        <p:spPr>
          <a:xfrm>
            <a:off x="5266400" y="3280014"/>
            <a:ext cx="3260400" cy="343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4"/>
          <p:cNvCxnSpPr/>
          <p:nvPr/>
        </p:nvCxnSpPr>
        <p:spPr>
          <a:xfrm rot="10800000" flipH="1">
            <a:off x="5266400" y="5614526"/>
            <a:ext cx="2247000" cy="41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4"/>
          <p:cNvCxnSpPr/>
          <p:nvPr/>
        </p:nvCxnSpPr>
        <p:spPr>
          <a:xfrm flipH="1">
            <a:off x="10622750" y="3280014"/>
            <a:ext cx="2398800" cy="902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44"/>
          <p:cNvCxnSpPr>
            <a:stCxn id="365" idx="1"/>
          </p:cNvCxnSpPr>
          <p:nvPr/>
        </p:nvCxnSpPr>
        <p:spPr>
          <a:xfrm flipH="1">
            <a:off x="10063550" y="6026126"/>
            <a:ext cx="2958000" cy="846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6" name="Google Shape;36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6872151"/>
            <a:ext cx="3685002" cy="20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5450" y="7025200"/>
            <a:ext cx="2398800" cy="203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851" y="1391250"/>
            <a:ext cx="3684998" cy="17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11800" y="4182401"/>
            <a:ext cx="2733372" cy="17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3752050" y="2609000"/>
            <a:ext cx="11678400" cy="4572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Diseño de los componentes de la solución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title" idx="3"/>
          </p:nvPr>
        </p:nvSpPr>
        <p:spPr>
          <a:xfrm>
            <a:off x="1426400" y="3966942"/>
            <a:ext cx="50298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Arduino Uno</a:t>
            </a:r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title" idx="5"/>
          </p:nvPr>
        </p:nvSpPr>
        <p:spPr>
          <a:xfrm>
            <a:off x="6930524" y="3966942"/>
            <a:ext cx="50298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Módulo HC-05</a:t>
            </a: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 idx="8"/>
          </p:nvPr>
        </p:nvSpPr>
        <p:spPr>
          <a:xfrm>
            <a:off x="11831900" y="3966944"/>
            <a:ext cx="50298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2 pilas AA</a:t>
            </a:r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title" idx="14"/>
          </p:nvPr>
        </p:nvSpPr>
        <p:spPr>
          <a:xfrm>
            <a:off x="3114300" y="8524050"/>
            <a:ext cx="58428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Goniómetro Silverline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 idx="17"/>
          </p:nvPr>
        </p:nvSpPr>
        <p:spPr>
          <a:xfrm>
            <a:off x="9250406" y="8524050"/>
            <a:ext cx="65016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Botón y Armazón de ABS</a:t>
            </a: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 idx="3"/>
          </p:nvPr>
        </p:nvSpPr>
        <p:spPr>
          <a:xfrm>
            <a:off x="2655500" y="32650"/>
            <a:ext cx="74706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Software usado: Fusion 360</a:t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665" y="1178050"/>
            <a:ext cx="4325286" cy="300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501" y="1207450"/>
            <a:ext cx="4623302" cy="27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8347" y="1256949"/>
            <a:ext cx="3096898" cy="263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0977" y="5313225"/>
            <a:ext cx="4789426" cy="30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29501" y="5381100"/>
            <a:ext cx="4143402" cy="2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 idx="3"/>
          </p:nvPr>
        </p:nvSpPr>
        <p:spPr>
          <a:xfrm>
            <a:off x="5408700" y="0"/>
            <a:ext cx="74706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Circuito en TinkerCAD</a:t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351" y="1382400"/>
            <a:ext cx="14181322" cy="849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01" y="103850"/>
            <a:ext cx="6880886" cy="967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436" y="103850"/>
            <a:ext cx="6887600" cy="96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301" y="304801"/>
            <a:ext cx="6899374" cy="967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8325" y="304800"/>
            <a:ext cx="6891478" cy="967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001" y="304801"/>
            <a:ext cx="6898014" cy="967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3752050" y="2609000"/>
            <a:ext cx="11678400" cy="4572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/>
              <a:t>Prototipado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951" y="2656275"/>
            <a:ext cx="4152550" cy="57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952750" y="364450"/>
            <a:ext cx="4419600" cy="148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9600"/>
              <a:t>Vistas</a:t>
            </a:r>
            <a:endParaRPr sz="9600"/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4449" y="3298450"/>
            <a:ext cx="9318550" cy="51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/>
          <p:nvPr/>
        </p:nvSpPr>
        <p:spPr>
          <a:xfrm>
            <a:off x="1443898" y="8605727"/>
            <a:ext cx="5232656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" sz="5600" b="1">
                <a:latin typeface="Karla"/>
                <a:ea typeface="Karla"/>
                <a:cs typeface="Karla"/>
                <a:sym typeface="Karla"/>
              </a:rPr>
              <a:t>Vista Superior</a:t>
            </a:r>
            <a:endParaRPr sz="5600"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9872235" y="8605727"/>
            <a:ext cx="5700274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en" sz="5600" b="1">
                <a:latin typeface="Karla"/>
                <a:ea typeface="Karla"/>
                <a:cs typeface="Karla"/>
                <a:sym typeface="Karla"/>
              </a:rPr>
              <a:t>Vista Posterior</a:t>
            </a:r>
            <a:endParaRPr sz="5600" b="1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206</Words>
  <Application>Microsoft Office PowerPoint</Application>
  <PresentationFormat>Personalizado</PresentationFormat>
  <Paragraphs>34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DM Serif Display</vt:lpstr>
      <vt:lpstr>Karla</vt:lpstr>
      <vt:lpstr>Arial</vt:lpstr>
      <vt:lpstr>Times New Roman</vt:lpstr>
      <vt:lpstr>Minimalist Hepatitis Clinical Case by Slidesgo</vt:lpstr>
      <vt:lpstr>Hito 4  Prototipo de Baja Resolución</vt:lpstr>
      <vt:lpstr>Diseño de los componentes de la solución</vt:lpstr>
      <vt:lpstr>Arduino Uno</vt:lpstr>
      <vt:lpstr>Circuito en TinkerCAD</vt:lpstr>
      <vt:lpstr>Presentación de PowerPoint</vt:lpstr>
      <vt:lpstr>Presentación de PowerPoint</vt:lpstr>
      <vt:lpstr>Presentación de PowerPoint</vt:lpstr>
      <vt:lpstr>Prototipado</vt:lpstr>
      <vt:lpstr>Vistas</vt:lpstr>
      <vt:lpstr>Presentación de PowerPoint</vt:lpstr>
      <vt:lpstr>Presentación de PowerPoint</vt:lpstr>
      <vt:lpstr>Presentación de PowerPoint</vt:lpstr>
      <vt:lpstr>Propuesta de protocolo de uso</vt:lpstr>
      <vt:lpstr>Colocación del dispositivo.</vt:lpstr>
      <vt:lpstr>Caracterización</vt:lpstr>
      <vt:lpstr>Caracterización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Hito 4  Prototipo de Baja Resolución</dc:title>
  <dc:creator>AOURUS</dc:creator>
  <cp:lastModifiedBy>AOURUS</cp:lastModifiedBy>
  <cp:revision>6</cp:revision>
  <dcterms:modified xsi:type="dcterms:W3CDTF">2021-12-16T00:32:42Z</dcterms:modified>
</cp:coreProperties>
</file>